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0" r:id="rId4"/>
    <p:sldId id="271" r:id="rId5"/>
    <p:sldId id="257" r:id="rId6"/>
    <p:sldId id="262" r:id="rId7"/>
    <p:sldId id="263" r:id="rId8"/>
    <p:sldId id="266" r:id="rId9"/>
    <p:sldId id="265" r:id="rId10"/>
    <p:sldId id="264" r:id="rId11"/>
    <p:sldId id="274" r:id="rId12"/>
    <p:sldId id="272" r:id="rId13"/>
    <p:sldId id="273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86" autoAdjust="0"/>
  </p:normalViewPr>
  <p:slideViewPr>
    <p:cSldViewPr>
      <p:cViewPr>
        <p:scale>
          <a:sx n="60" d="100"/>
          <a:sy n="60" d="100"/>
        </p:scale>
        <p:origin x="-979" y="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99D0-61C5-4E7E-9374-4FDEA122479A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566D-28CE-4447-9AE1-3EFE418E9C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高度自動化駕駛和嗜睡發展的交互作用。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734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眨眼時間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978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309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30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駕駛使用主動車距控制巡航系統，結果可能降低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高度的自動化駕駛，讓駕駛任務減少，造成注意力不集中的風險。</a:t>
            </a:r>
            <a:endParaRPr lang="en-US" altLang="zh-TW" dirty="0" smtClean="0"/>
          </a:p>
          <a:p>
            <a:pPr marL="228600" indent="-228600"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研究中因依賴自動化系統，駕駛有發呆、睡著的行為。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使用自動化駕駛系統時，同時進行需要智力的次要任務，可達高駕駛的警覺性。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清醒、過度警覺、昏昏欲睡</a:t>
            </a:r>
            <a:r>
              <a:rPr lang="en-US" altLang="zh-TW" dirty="0" smtClean="0"/>
              <a:t>(</a:t>
            </a:r>
            <a:r>
              <a:rPr lang="zh-TW" altLang="en-US" dirty="0" smtClean="0"/>
              <a:t>生理本身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、想睡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單純想睡覺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動車距控制巡航系統，讓傳統的定速巡航系統不僅僅只是擁有定速行駛的功能，而是能夠進一步主動辨識前方車輛的速度來調整自己的速度，並且在適度的距離範圍之內，讓雙方的車速達到同步的水準，一旦等到前方車輛加速前進或是離開原有的車道時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便會自動將車輛的速度回升到原本的設定範圍。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183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維爾茨堡學院交通科學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err="1" smtClean="0"/>
              <a:t>abc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(</a:t>
            </a:r>
            <a:r>
              <a:rPr lang="zh-TW" altLang="zh-TW" sz="1200" dirty="0" smtClean="0"/>
              <a:t>例如：沒有必要的時候卻警告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ａｂ為非緊急情況ｃ為緊急中央車道的情況：自動化無法正常檢測到前方車輛。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ｄ：緊急交通燈的情況：自動化無法正確地察覺交通燈的狀態。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B3E9BA-B4BC-41F8-92B9-639A441744C9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6DAA0-1423-469B-B52A-0B92D35EF05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37192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CC4F3-7E65-4AB3-B2FE-4512475DE632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BA54A-AA00-4024-B203-8DE76176C8C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66304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E2C19-84A8-4499-9885-4B1D68E3ED6F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B2DBF-426E-4A58-BA51-2DA58CE376F5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3389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15419A-0A0E-4366-AD1A-C7C49DDA0056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B4256-061E-409D-BA95-C86840579AF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9049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9AA69-9DDA-4A27-B1EE-A7FD601A409B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E3A1D-942C-4749-8E76-83E2DC813CF7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22855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38435-0F77-42F4-B175-ED88BB775395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8F50-1105-48E7-BD9B-3CE31349221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1651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96DE1-26D7-4C19-9265-CF59899AE67E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B30F-441B-4C40-A8FB-664AC15ACDC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5695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0B4E2-A215-4731-A6A1-D345C64CA29A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A9657-492B-47D2-8860-903DF8F27E54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04563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E8E68-5234-4B7A-957A-EBAF25C6B598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5A84A-8FBC-45DA-AEB9-B9AE3B056EA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47381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3A843-2415-4170-82B3-49F171282895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2149-8252-4F63-B107-DFAF16A6BB8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7090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314BF-D81C-45A0-9186-D6457CFAFA49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BC9F-6012-4568-931E-2838D6FBFFA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94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2B42B5F-B7C0-4152-BC27-CBF8E4058289}" type="datetime1">
              <a:rPr lang="fr-FR" altLang="zh-TW" smtClean="0"/>
              <a:t>24/08/2016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C427A22-07E3-4D24-A59D-15BF35C3CE0B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22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The interaction between highly automated driving and the</a:t>
            </a:r>
            <a:br>
              <a:rPr lang="en-US" altLang="zh-TW" dirty="0"/>
            </a:br>
            <a:r>
              <a:rPr lang="en-US" altLang="zh-TW" dirty="0"/>
              <a:t>development of drowsiness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574033"/>
            <a:ext cx="6400800" cy="1752600"/>
          </a:xfrm>
        </p:spPr>
        <p:txBody>
          <a:bodyPr>
            <a:noAutofit/>
          </a:bodyPr>
          <a:lstStyle/>
          <a:p>
            <a:r>
              <a:rPr lang="en-US" altLang="zh-TW" sz="2000" i="1" dirty="0" err="1"/>
              <a:t>aWürzburg</a:t>
            </a:r>
            <a:r>
              <a:rPr lang="en-US" altLang="zh-TW" sz="2000" i="1" dirty="0"/>
              <a:t> Institute for Traffic Sciences (WIVW), Robert-Bosch-Str. 4, 97209 </a:t>
            </a:r>
            <a:r>
              <a:rPr lang="en-US" altLang="zh-TW" sz="2000" i="1" dirty="0" err="1"/>
              <a:t>Veitshöchheim</a:t>
            </a:r>
            <a:r>
              <a:rPr lang="en-US" altLang="zh-TW" sz="2000" i="1" dirty="0"/>
              <a:t>, Germany</a:t>
            </a:r>
          </a:p>
          <a:p>
            <a:r>
              <a:rPr lang="de-DE" altLang="zh-TW" sz="2000" i="1" dirty="0"/>
              <a:t>bVolkswagen AG, 38436 Wolfsburg, Germany</a:t>
            </a:r>
            <a:endParaRPr lang="fr-FR" altLang="zh-TW" sz="2000" dirty="0" smtClean="0">
              <a:solidFill>
                <a:srgbClr val="40404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05373" y="4726469"/>
            <a:ext cx="33123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期刊：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ScienceDirect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指導教授：柳永青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學生：林姝廷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華康中黑體外字集" panose="020B0509000000000000" pitchFamily="49" charset="-120"/>
              <a:ea typeface="華康中黑體外字集" panose="020B0509000000000000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DAA0-1423-469B-B52A-0B92D35EF053}" type="slidenum">
              <a:rPr lang="fr-FR" altLang="zh-TW" smtClean="0"/>
              <a:pPr/>
              <a:t>1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124744"/>
            <a:ext cx="6320730" cy="6264696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駕駛期間的評估</a:t>
            </a: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駕駛狀態透過嗜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睡檢測法來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評估。嗜睡指數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是基於對眼瞼運動的分析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，透過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固定在上面的銅線圈以及駕駛的下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眼瞼來測量。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檢測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嗜睡的方法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由數個參數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所組成，它們由不同的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心理反應所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控制，並且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對於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狀態的不同而感到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敏感：眨眼持續的時間、眨眼頻率以及眼瞼睜開的水準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(Level)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三個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參數形成作為評估的等級，當突然增加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眨眼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頻率時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level1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警訊，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而後標示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evel2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，長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時間的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眨眼為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level3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evel4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被定義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為眼睛微睜開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或是輕微入睡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或是已經進行深層入睡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發出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警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用來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推斷一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個人是否已經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昏昏欲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。為了評估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駕駛的嗜睡等級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，最後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個眨眼事件的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平均時間定義為以下四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種嗜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睡指數的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一：在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baseline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駕駛後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，即到達嗜睡狀態。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二：嗜睡指數在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0.9~1.5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三：嗜睡指數在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1.5~2.1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四：嗜睡指數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&gt;2.1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10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40467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altLang="zh-TW" dirty="0">
                <a:solidFill>
                  <a:srgbClr val="404040"/>
                </a:solidFill>
              </a:rPr>
              <a:t>Results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624" y="1052736"/>
            <a:ext cx="4109368" cy="792088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駕駛嗜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睡發展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為了測試嗜睡指數，每五公里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(2.5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計算一次平均值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MAN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嗜睡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指數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(1~1.5)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，長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閉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(1.3~2)</a:t>
            </a: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HA+QT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時下，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有非常低的嗜睡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(0.8~1.3)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11</a:t>
            </a:fld>
            <a:endParaRPr lang="fr-FR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5" t="16928" r="42240" b="8333"/>
          <a:stretch/>
        </p:blipFill>
        <p:spPr bwMode="auto">
          <a:xfrm>
            <a:off x="4716016" y="1112830"/>
            <a:ext cx="4032448" cy="572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3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Conclusions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手動駕駛時，嗜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程度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適度的測驗任務讓嗜睡等級變低。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高度自動化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駕駛能提升駕駛的警覺。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12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1572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altLang="zh-TW" sz="5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 algn="ctr">
              <a:buNone/>
            </a:pPr>
            <a:r>
              <a:rPr lang="en-US" altLang="zh-TW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End</a:t>
            </a:r>
            <a:endParaRPr lang="zh-TW" altLang="zh-TW" sz="5400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13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8369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>
                <a:solidFill>
                  <a:srgbClr val="404040"/>
                </a:solidFill>
              </a:rPr>
              <a:t>Introduction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駕駛員的角色從操作者變成觀察者，結果可能會降低注意力，減少駕駛能力，改變駕駛清醒的程度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 err="1" smtClean="0"/>
              <a:t>Hogema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et </a:t>
            </a:r>
            <a:r>
              <a:rPr lang="en-US" altLang="zh-TW" sz="2800" dirty="0" smtClean="0"/>
              <a:t>al.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1997)</a:t>
            </a:r>
          </a:p>
          <a:p>
            <a:pPr marL="0" indent="0">
              <a:buNone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駕駛在進行高度自動化系統時，可能有想睡覺的風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(</a:t>
            </a:r>
            <a:r>
              <a:rPr lang="en-US" altLang="zh-TW" sz="2800" dirty="0" err="1" smtClean="0"/>
              <a:t>Schieben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et </a:t>
            </a:r>
            <a:r>
              <a:rPr lang="en-US" altLang="zh-TW" sz="2800" dirty="0" smtClean="0"/>
              <a:t>al.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2010)</a:t>
            </a:r>
          </a:p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駕駛因專注於監視器，所造成的疲勞駕駛及分心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 err="1" smtClean="0"/>
              <a:t>Kaussner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et al.2010)</a:t>
            </a:r>
            <a:endParaRPr lang="fr-FR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2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>
                <a:solidFill>
                  <a:srgbClr val="404040"/>
                </a:solidFill>
              </a:rPr>
              <a:t>Introduction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自動化系統被濫用，危險程度增加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 err="1" smtClean="0"/>
              <a:t>Payre</a:t>
            </a:r>
            <a:r>
              <a:rPr lang="zh-TW" altLang="en-US" sz="2800" dirty="0" smtClean="0"/>
              <a:t>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et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al.2014)</a:t>
            </a: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次要任務可以提高駕駛的警惕性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 err="1" smtClean="0"/>
              <a:t>Takayama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et al.2008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fr-FR" altLang="zh-TW" sz="26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3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128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>
                <a:solidFill>
                  <a:srgbClr val="404040"/>
                </a:solidFill>
              </a:rPr>
              <a:t>Research questions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主要研究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高度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駕駛與駕駛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嗜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睡程度的交互影響，以及「不做事」和「執行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駕駛相關之附加任務」相比較。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使用闔眼測量的方法，將嗜睡程度分為四種等級：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sz="2800" dirty="0" smtClean="0"/>
              <a:t>Awake</a:t>
            </a:r>
            <a:endParaRPr lang="en-US" altLang="zh-TW" sz="2800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sz="2800" dirty="0" err="1"/>
              <a:t>H</a:t>
            </a:r>
            <a:r>
              <a:rPr lang="en-US" altLang="zh-TW" sz="2800" dirty="0" err="1" smtClean="0"/>
              <a:t>ypovigilant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sz="2800" dirty="0" smtClean="0"/>
              <a:t>Drowsy</a:t>
            </a:r>
            <a:endParaRPr lang="en-US" altLang="zh-TW" sz="2800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sz="2800" dirty="0" smtClean="0"/>
              <a:t>Sleepy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4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8234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600200"/>
            <a:ext cx="6115050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受測者：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endParaRPr lang="en-US" altLang="zh-TW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en-US" altLang="zh-TW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Wuerzburg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機構中招募。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平均年齡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30.5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SD=7.4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系統駕駛經驗。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為早午場。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早場：實驗時間為早上六點，且在晚上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點以前不能睡覺。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平均睡五小時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午場：實驗時間為下午兩點半，且在早上六點要起床。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平均睡四小時四十分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實驗的日子裡禁止喝咖啡、酒精、藥物、等神飲料等等，且每天至少要有一項娛樂。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5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4032" y="1310299"/>
            <a:ext cx="6115050" cy="5431069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設備：</a:t>
            </a: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WIVW</a:t>
            </a:r>
            <a:r>
              <a:rPr lang="en-US" altLang="zh-TW" sz="2400" i="1" dirty="0"/>
              <a:t>(</a:t>
            </a:r>
            <a:r>
              <a:rPr lang="en-US" altLang="zh-TW" sz="2400" i="1" dirty="0" err="1" smtClean="0"/>
              <a:t>Würzburg</a:t>
            </a:r>
            <a:r>
              <a:rPr lang="en-US" altLang="zh-TW" sz="2400" i="1" dirty="0" smtClean="0"/>
              <a:t> </a:t>
            </a:r>
            <a:r>
              <a:rPr lang="en-US" altLang="zh-TW" sz="2400" i="1" dirty="0"/>
              <a:t>Institute for Traffic </a:t>
            </a:r>
            <a:r>
              <a:rPr lang="en-US" altLang="zh-TW" sz="2400" i="1" dirty="0" smtClean="0"/>
              <a:t>Sciences)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簡易高度化自動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固定速度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400" dirty="0" smtClean="0"/>
              <a:t>120km/</a:t>
            </a:r>
            <a:r>
              <a:rPr lang="en-US" altLang="zh-TW" sz="2400" dirty="0" err="1" smtClean="0"/>
              <a:t>hr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圖形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用戶介面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(GUI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顯示系統狀態在儀表板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中以及擋風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玻璃上的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燈。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在等待階段，系統設置在關閉的狀態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，正式進入實驗後，兩個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(HA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HA+QT)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進入測試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系統表示”可用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”時，藉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由按下方向盤的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在測驗階段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到達施工地觸發接管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請求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之前先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駕駛系統。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駕駛一旦準備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好再次接管駕駛任務時，就按下停用的按鈕，然後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自己開車通過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施工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的功能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之前，可以有十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駕駛練習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6</a:t>
            </a:fld>
            <a:endParaRPr lang="fr-FR" altLang="zh-TW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9854"/>
            <a:ext cx="2675451" cy="1778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8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600200"/>
            <a:ext cx="6115050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任務：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HA+QT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(highly automated + quiz task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測試階段當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系統被激活時，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駕駛將進行與非駕駛活動不相干的測驗。此測驗是依據知名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電視節目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智力遊戲中的考題，並將問題呈現在觸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控螢幕上，駕駛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觸控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正確答案，最後會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得到總題數及答對題數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7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5450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5776" y="1124744"/>
            <a:ext cx="6408712" cy="5861248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依賴狀態實驗：</a:t>
            </a:r>
            <a:endParaRPr lang="en-US" altLang="zh-TW" sz="31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由於高度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的激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依賴每一位駕駛的嗜睡發展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。為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了讓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處於嗜睡的狀態，所以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手動駕駛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分鐘的間隔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為一測試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3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高度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自動化系統駕駛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(HA)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0"/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高度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自動化系統駕駛，並執行任務測驗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(HA+QT)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0"/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在測試階段使用手動駕駛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(MAN)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分鐘間隔時間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駕駛員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手動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，直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達到下一個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較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等級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嗜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程度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，就觸發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分鐘的測試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重複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三次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達到最高的嗜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到達規定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的最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2.5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en-US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</a:t>
            </a:r>
            <a:r>
              <a:rPr lang="zh-TW" altLang="zh-TW" sz="3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8</a:t>
            </a:fld>
            <a:endParaRPr lang="fr-FR" altLang="zh-TW" dirty="0"/>
          </a:p>
        </p:txBody>
      </p:sp>
    </p:spTree>
    <p:extLst>
      <p:ext uri="{BB962C8B-B14F-4D97-AF65-F5344CB8AC3E}">
        <p14:creationId xmlns:p14="http://schemas.microsoft.com/office/powerpoint/2010/main" val="32655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5776" y="1196752"/>
            <a:ext cx="6480720" cy="5544616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模擬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及測試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過程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開在三線道高速公路的中間車道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，建議時速為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120km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車道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車流量很少，每公里會有一台卡車通過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，同側左邊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車道車輛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距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較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。駕駛場景於夜間，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頭燈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照明呈開啟狀態。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baseline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作為眼瞼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閉合參數的評估參考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，此部分在白天進行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，行進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距離為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，駕駛需專心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開車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，接著即進行實驗的第一階段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階段測試有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長，並在此迴圈中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無限循環駕駛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一旦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達到更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高的嗜睡水準，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分鐘的測試階段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由自動模擬駕駛觸發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觸發時間不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超過一分鐘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任務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公里後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開始運作，收到自動化接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管的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請求，接著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(12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後，會看到施工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現場位於車道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中間，有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一個標誌表示向左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並告知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這一刻後方沒有其他車輛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經過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。行駛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公里後，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必須回復手動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駕駛，直到駕駛到達下一個等待階段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9</a:t>
            </a:fld>
            <a:endParaRPr lang="fr-FR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2840612" cy="21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122</Template>
  <TotalTime>2138</TotalTime>
  <Words>1452</Words>
  <Application>Microsoft Office PowerPoint</Application>
  <PresentationFormat>如螢幕大小 (4:3)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122</vt:lpstr>
      <vt:lpstr>The interaction between highly automated driving and the development of drowsiness</vt:lpstr>
      <vt:lpstr>Introduction</vt:lpstr>
      <vt:lpstr>Introduction</vt:lpstr>
      <vt:lpstr>Research questions</vt:lpstr>
      <vt:lpstr>Method</vt:lpstr>
      <vt:lpstr>Method</vt:lpstr>
      <vt:lpstr>Method</vt:lpstr>
      <vt:lpstr>Method</vt:lpstr>
      <vt:lpstr>Method</vt:lpstr>
      <vt:lpstr>Method</vt:lpstr>
      <vt:lpstr>Results</vt:lpstr>
      <vt:lpstr>Conclusions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 design of the vehicle motion in an automated driving car</dc:title>
  <dc:creator>user</dc:creator>
  <cp:lastModifiedBy>user</cp:lastModifiedBy>
  <cp:revision>150</cp:revision>
  <dcterms:created xsi:type="dcterms:W3CDTF">2016-08-10T07:04:27Z</dcterms:created>
  <dcterms:modified xsi:type="dcterms:W3CDTF">2016-08-24T04:01:15Z</dcterms:modified>
</cp:coreProperties>
</file>